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11"/>
  </p:notesMasterIdLst>
  <p:handoutMasterIdLst>
    <p:handoutMasterId r:id="rId12"/>
  </p:handoutMasterIdLst>
  <p:sldIdLst>
    <p:sldId id="337" r:id="rId5"/>
    <p:sldId id="350" r:id="rId6"/>
    <p:sldId id="351" r:id="rId7"/>
    <p:sldId id="348" r:id="rId8"/>
    <p:sldId id="352" r:id="rId9"/>
    <p:sldId id="349" r:id="rId1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85">
          <p15:clr>
            <a:srgbClr val="A4A3A4"/>
          </p15:clr>
        </p15:guide>
        <p15:guide id="2" pos="39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9E9A95"/>
    <a:srgbClr val="382E25"/>
    <a:srgbClr val="C17945"/>
    <a:srgbClr val="31526A"/>
    <a:srgbClr val="690304"/>
    <a:srgbClr val="252626"/>
    <a:srgbClr val="A6A6A6"/>
    <a:srgbClr val="C6BFBB"/>
    <a:srgbClr val="EDEBE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978" autoAdjust="0"/>
    <p:restoredTop sz="78326" autoAdjust="0"/>
  </p:normalViewPr>
  <p:slideViewPr>
    <p:cSldViewPr snapToGrid="0" snapToObjects="1">
      <p:cViewPr varScale="1">
        <p:scale>
          <a:sx n="106" d="100"/>
          <a:sy n="106" d="100"/>
        </p:scale>
        <p:origin x="176" y="288"/>
      </p:cViewPr>
      <p:guideLst>
        <p:guide orient="horz" pos="3185"/>
        <p:guide pos="3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9" d="100"/>
        <a:sy n="149" d="100"/>
      </p:scale>
      <p:origin x="0" y="0"/>
    </p:cViewPr>
  </p:sorterViewPr>
  <p:notesViewPr>
    <p:cSldViewPr snapToGrid="0" snapToObjects="1">
      <p:cViewPr varScale="1">
        <p:scale>
          <a:sx n="132" d="100"/>
          <a:sy n="132" d="100"/>
        </p:scale>
        <p:origin x="-592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7859BD-4604-2843-976C-9F2DEE3C79DB}" type="datetimeFigureOut">
              <a:rPr lang="en-US" smtClean="0"/>
              <a:t>12/6/19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B64456-6A4C-DF40-836A-7ED7CB7228F1}" type="slidenum">
              <a:rPr lang="en-US" smtClean="0"/>
              <a:t>‹#›</a:t>
            </a:fld>
            <a:endParaRPr lang="en-US"/>
          </a:p>
        </p:txBody>
      </p:sp>
    </p:spTree>
    <p:extLst>
      <p:ext uri="{BB962C8B-B14F-4D97-AF65-F5344CB8AC3E}">
        <p14:creationId xmlns:p14="http://schemas.microsoft.com/office/powerpoint/2010/main" val="2632783248"/>
      </p:ext>
    </p:extLst>
  </p:cSld>
  <p:clrMap bg1="lt1" tx1="dk1" bg2="lt2" tx2="dk2" accent1="accent1" accent2="accent2" accent3="accent3" accent4="accent4" accent5="accent5" accent6="accent6" hlink="hlink" folHlink="folHlink"/>
</p:handoutMaster>
</file>

<file path=ppt/media/image10.tiff>
</file>

<file path=ppt/media/image11.tiff>
</file>

<file path=ppt/media/image12.png>
</file>

<file path=ppt/media/image3.jpe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E108F45-8DB7-E449-85E4-EC04F96DF3AA}" type="datetimeFigureOut">
              <a:rPr lang="en-US" smtClean="0"/>
              <a:t>12/6/19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06D261-4ACC-5E49-97C5-9D8FD2D9A3AF}" type="slidenum">
              <a:rPr lang="en-US" smtClean="0"/>
              <a:t>‹#›</a:t>
            </a:fld>
            <a:endParaRPr lang="en-US"/>
          </a:p>
        </p:txBody>
      </p:sp>
    </p:spTree>
    <p:extLst>
      <p:ext uri="{BB962C8B-B14F-4D97-AF65-F5344CB8AC3E}">
        <p14:creationId xmlns:p14="http://schemas.microsoft.com/office/powerpoint/2010/main" val="19473455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accuracy and ROC_AUC(Area under the </a:t>
            </a:r>
            <a:r>
              <a:rPr lang="en-US" b="1" dirty="0"/>
              <a:t>ROC Curve)</a:t>
            </a:r>
            <a:r>
              <a:rPr lang="en-US" dirty="0"/>
              <a:t> as evaluation metrics. Since we have unbalanced target label, it is better use ROC_AUC. Higher the </a:t>
            </a:r>
            <a:r>
              <a:rPr lang="en-US" b="1" dirty="0"/>
              <a:t>AUC</a:t>
            </a:r>
            <a:r>
              <a:rPr lang="en-US" dirty="0"/>
              <a:t>, better the model is at distinguishing between label 0 and label 1.</a:t>
            </a:r>
          </a:p>
          <a:p>
            <a:endParaRPr lang="en-US" dirty="0"/>
          </a:p>
          <a:p>
            <a:r>
              <a:rPr lang="en-US" dirty="0"/>
              <a:t>After feature engineering, we selected top 150 most important features and tried logistic regression as our baseline model. We got Valid AUC at 0.7610. </a:t>
            </a:r>
          </a:p>
        </p:txBody>
      </p:sp>
      <p:sp>
        <p:nvSpPr>
          <p:cNvPr id="4" name="Slide Number Placeholder 3"/>
          <p:cNvSpPr>
            <a:spLocks noGrp="1"/>
          </p:cNvSpPr>
          <p:nvPr>
            <p:ph type="sldNum" sz="quarter" idx="5"/>
          </p:nvPr>
        </p:nvSpPr>
        <p:spPr/>
        <p:txBody>
          <a:bodyPr/>
          <a:lstStyle/>
          <a:p>
            <a:fld id="{9706D261-4ACC-5E49-97C5-9D8FD2D9A3AF}" type="slidenum">
              <a:rPr lang="en-US" smtClean="0"/>
              <a:t>1</a:t>
            </a:fld>
            <a:endParaRPr lang="en-US"/>
          </a:p>
        </p:txBody>
      </p:sp>
    </p:spTree>
    <p:extLst>
      <p:ext uri="{BB962C8B-B14F-4D97-AF65-F5344CB8AC3E}">
        <p14:creationId xmlns:p14="http://schemas.microsoft.com/office/powerpoint/2010/main" val="2588836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phase 2, to compare model performance, we did randomized search to find a first impression of selected models.</a:t>
            </a:r>
          </a:p>
          <a:p>
            <a:r>
              <a:rPr lang="en-US" dirty="0"/>
              <a:t>From the </a:t>
            </a:r>
            <a:r>
              <a:rPr lang="en-US" dirty="0" err="1"/>
              <a:t>RandomSearch</a:t>
            </a:r>
            <a:r>
              <a:rPr lang="en-US" dirty="0"/>
              <a:t> of 1% of the data, we run 5 models and hyperparameter </a:t>
            </a:r>
            <a:r>
              <a:rPr lang="en-US" dirty="0" err="1"/>
              <a:t>tunning</a:t>
            </a:r>
            <a:r>
              <a:rPr lang="en-US" dirty="0"/>
              <a:t>. As the table shown above, </a:t>
            </a:r>
            <a:r>
              <a:rPr lang="en-US" dirty="0" err="1"/>
              <a:t>XGBClassifier</a:t>
            </a:r>
            <a:r>
              <a:rPr lang="en-US" dirty="0"/>
              <a:t> with parameters [</a:t>
            </a:r>
            <a:r>
              <a:rPr lang="en-US" dirty="0" err="1"/>
              <a:t>colsample_bytree</a:t>
            </a:r>
            <a:r>
              <a:rPr lang="en-US" dirty="0"/>
              <a:t>=0.8, gamma=1, </a:t>
            </a:r>
            <a:r>
              <a:rPr lang="en-US" dirty="0" err="1"/>
              <a:t>max_depth</a:t>
            </a:r>
            <a:r>
              <a:rPr lang="en-US" dirty="0"/>
              <a:t>=4, </a:t>
            </a:r>
            <a:r>
              <a:rPr lang="en-US" dirty="0" err="1"/>
              <a:t>min_child_weight</a:t>
            </a:r>
            <a:r>
              <a:rPr lang="en-US" dirty="0"/>
              <a:t>=1, subsample=0.6] has the best performance with train AUC 0.7287. Following XGB Classifier, Gradient Boosting, Stochastic Gradient Descent and Random Forest are also potential candidate. So we did grid search for those models to find the best.</a:t>
            </a:r>
          </a:p>
        </p:txBody>
      </p:sp>
      <p:sp>
        <p:nvSpPr>
          <p:cNvPr id="4" name="Slide Number Placeholder 3"/>
          <p:cNvSpPr>
            <a:spLocks noGrp="1"/>
          </p:cNvSpPr>
          <p:nvPr>
            <p:ph type="sldNum" sz="quarter" idx="5"/>
          </p:nvPr>
        </p:nvSpPr>
        <p:spPr/>
        <p:txBody>
          <a:bodyPr/>
          <a:lstStyle/>
          <a:p>
            <a:fld id="{9706D261-4ACC-5E49-97C5-9D8FD2D9A3AF}" type="slidenum">
              <a:rPr lang="en-US" smtClean="0"/>
              <a:t>2</a:t>
            </a:fld>
            <a:endParaRPr lang="en-US"/>
          </a:p>
        </p:txBody>
      </p:sp>
    </p:spTree>
    <p:extLst>
      <p:ext uri="{BB962C8B-B14F-4D97-AF65-F5344CB8AC3E}">
        <p14:creationId xmlns:p14="http://schemas.microsoft.com/office/powerpoint/2010/main" val="457918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grid search with 20% of data, we found XGB is the best model ,with parameters as following: </a:t>
            </a:r>
            <a:r>
              <a:rPr lang="en-US" dirty="0" err="1"/>
              <a:t>colsample_bytree</a:t>
            </a:r>
            <a:r>
              <a:rPr lang="en-US" dirty="0"/>
              <a:t>: 0.6, gamma: 1.5, </a:t>
            </a:r>
            <a:r>
              <a:rPr lang="en-US" dirty="0" err="1"/>
              <a:t>max_depth</a:t>
            </a:r>
            <a:r>
              <a:rPr lang="en-US" dirty="0"/>
              <a:t>: 3, </a:t>
            </a:r>
            <a:r>
              <a:rPr lang="en-US" dirty="0" err="1"/>
              <a:t>min_child_weight</a:t>
            </a:r>
            <a:r>
              <a:rPr lang="en-US" dirty="0"/>
              <a:t>: 5, subsample: 0.6. with p-value = 0, we can say XGB is significantly different with the baseline model (Logistic Regression).</a:t>
            </a:r>
          </a:p>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3</a:t>
            </a:fld>
            <a:endParaRPr lang="en-US"/>
          </a:p>
        </p:txBody>
      </p:sp>
    </p:spTree>
    <p:extLst>
      <p:ext uri="{BB962C8B-B14F-4D97-AF65-F5344CB8AC3E}">
        <p14:creationId xmlns:p14="http://schemas.microsoft.com/office/powerpoint/2010/main" val="2010868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Catboost</a:t>
            </a:r>
            <a:r>
              <a:rPr lang="en-US" dirty="0"/>
              <a:t> is a gradient boosting algorithm, in phase 3, we found </a:t>
            </a:r>
            <a:r>
              <a:rPr lang="en-US" dirty="0" err="1"/>
              <a:t>CatBoost</a:t>
            </a:r>
            <a:r>
              <a:rPr lang="en-US" dirty="0"/>
              <a:t> outperforms other model. With the most recent 328 features, we got Valid AUC at 0.7835. Since we hot encoded categorical feature before feeding data into </a:t>
            </a:r>
            <a:r>
              <a:rPr lang="en-US" dirty="0" err="1"/>
              <a:t>CatBoost</a:t>
            </a:r>
            <a:r>
              <a:rPr lang="en-US" dirty="0"/>
              <a:t>, we did not specify categorical features for </a:t>
            </a:r>
            <a:r>
              <a:rPr lang="en-US" dirty="0" err="1"/>
              <a:t>Catboost</a:t>
            </a:r>
            <a:r>
              <a:rPr lang="en-US" dirty="0"/>
              <a:t>. The lower part of the log showed experiments we did for comparing different models with 297 new features (without adding imputation by median pipeline)</a:t>
            </a:r>
          </a:p>
        </p:txBody>
      </p:sp>
      <p:sp>
        <p:nvSpPr>
          <p:cNvPr id="4" name="Slide Number Placeholder 3"/>
          <p:cNvSpPr>
            <a:spLocks noGrp="1"/>
          </p:cNvSpPr>
          <p:nvPr>
            <p:ph type="sldNum" sz="quarter" idx="5"/>
          </p:nvPr>
        </p:nvSpPr>
        <p:spPr/>
        <p:txBody>
          <a:bodyPr/>
          <a:lstStyle/>
          <a:p>
            <a:fld id="{9706D261-4ACC-5E49-97C5-9D8FD2D9A3AF}" type="slidenum">
              <a:rPr lang="en-US" smtClean="0"/>
              <a:t>4</a:t>
            </a:fld>
            <a:endParaRPr lang="en-US"/>
          </a:p>
        </p:txBody>
      </p:sp>
    </p:spTree>
    <p:extLst>
      <p:ext uri="{BB962C8B-B14F-4D97-AF65-F5344CB8AC3E}">
        <p14:creationId xmlns:p14="http://schemas.microsoft.com/office/powerpoint/2010/main" val="21852216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experimented on different deep learning models. By adjusting input features, hidden layer numbers, optimizer and batch size, we did more than 30 experiments in total, the best valid AUC is 0.7660 with input </a:t>
            </a:r>
            <a:r>
              <a:rPr lang="en-US" dirty="0" err="1"/>
              <a:t>dimention</a:t>
            </a:r>
            <a:r>
              <a:rPr lang="en-US" dirty="0"/>
              <a:t> 150, hidden layer 32-16-8 and </a:t>
            </a:r>
            <a:r>
              <a:rPr lang="en-US" dirty="0" err="1"/>
              <a:t>adagrad</a:t>
            </a:r>
            <a:r>
              <a:rPr lang="en-US" dirty="0"/>
              <a:t> as optimizer. </a:t>
            </a:r>
          </a:p>
        </p:txBody>
      </p:sp>
      <p:sp>
        <p:nvSpPr>
          <p:cNvPr id="4" name="Slide Number Placeholder 3"/>
          <p:cNvSpPr>
            <a:spLocks noGrp="1"/>
          </p:cNvSpPr>
          <p:nvPr>
            <p:ph type="sldNum" sz="quarter" idx="5"/>
          </p:nvPr>
        </p:nvSpPr>
        <p:spPr/>
        <p:txBody>
          <a:bodyPr/>
          <a:lstStyle/>
          <a:p>
            <a:fld id="{9706D261-4ACC-5E49-97C5-9D8FD2D9A3AF}" type="slidenum">
              <a:rPr lang="en-US" smtClean="0"/>
              <a:t>5</a:t>
            </a:fld>
            <a:endParaRPr lang="en-US"/>
          </a:p>
        </p:txBody>
      </p:sp>
    </p:spTree>
    <p:extLst>
      <p:ext uri="{BB962C8B-B14F-4D97-AF65-F5344CB8AC3E}">
        <p14:creationId xmlns:p14="http://schemas.microsoft.com/office/powerpoint/2010/main" val="22224564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Phase 1, with hand </a:t>
            </a:r>
            <a:r>
              <a:rPr lang="en-US" dirty="0" err="1"/>
              <a:t>delected</a:t>
            </a:r>
            <a:r>
              <a:rPr lang="en-US" dirty="0"/>
              <a:t> 60 features and logistic regression, we got Kaggle score at 0.75252.</a:t>
            </a:r>
          </a:p>
          <a:p>
            <a:r>
              <a:rPr lang="en-US" dirty="0"/>
              <a:t>In phase 2, we added some new features, added iterative imputer pipeline for top 4 most correlated features with 'EXT_SOURCE_3’,  and conducted feature selection by random forest most important features. With top 150 most important features,  XGB performed best with Kaggle score 0.76216. </a:t>
            </a:r>
          </a:p>
          <a:p>
            <a:r>
              <a:rPr lang="en-US" dirty="0"/>
              <a:t>Phase 3, we added even more new features and added </a:t>
            </a:r>
            <a:r>
              <a:rPr lang="en-US" dirty="0" err="1"/>
              <a:t>imputater</a:t>
            </a:r>
            <a:r>
              <a:rPr lang="en-US" dirty="0"/>
              <a:t> pipeline for selected features and imputed them by ‘median’.  We also found </a:t>
            </a:r>
            <a:r>
              <a:rPr lang="en-US" dirty="0" err="1"/>
              <a:t>CatBoost</a:t>
            </a:r>
            <a:r>
              <a:rPr lang="en-US" dirty="0"/>
              <a:t> outperformed </a:t>
            </a:r>
            <a:r>
              <a:rPr lang="en-US" dirty="0" err="1"/>
              <a:t>XGBoost</a:t>
            </a:r>
            <a:r>
              <a:rPr lang="en-US" dirty="0"/>
              <a:t>. With </a:t>
            </a:r>
            <a:r>
              <a:rPr lang="en-US" dirty="0" err="1"/>
              <a:t>CatBoost</a:t>
            </a:r>
            <a:r>
              <a:rPr lang="en-US" dirty="0"/>
              <a:t>, Kaggle score increased up to 0.78659.</a:t>
            </a:r>
          </a:p>
        </p:txBody>
      </p:sp>
      <p:sp>
        <p:nvSpPr>
          <p:cNvPr id="4" name="Slide Number Placeholder 3"/>
          <p:cNvSpPr>
            <a:spLocks noGrp="1"/>
          </p:cNvSpPr>
          <p:nvPr>
            <p:ph type="sldNum" sz="quarter" idx="5"/>
          </p:nvPr>
        </p:nvSpPr>
        <p:spPr/>
        <p:txBody>
          <a:bodyPr/>
          <a:lstStyle/>
          <a:p>
            <a:fld id="{9706D261-4ACC-5E49-97C5-9D8FD2D9A3AF}" type="slidenum">
              <a:rPr lang="en-US" smtClean="0"/>
              <a:t>6</a:t>
            </a:fld>
            <a:endParaRPr lang="en-US"/>
          </a:p>
        </p:txBody>
      </p:sp>
    </p:spTree>
    <p:extLst>
      <p:ext uri="{BB962C8B-B14F-4D97-AF65-F5344CB8AC3E}">
        <p14:creationId xmlns:p14="http://schemas.microsoft.com/office/powerpoint/2010/main" val="19854585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633304" y="-648376"/>
            <a:ext cx="733465" cy="2367520"/>
            <a:chOff x="685136" y="-246616"/>
            <a:chExt cx="733465" cy="2367520"/>
          </a:xfrm>
        </p:grpSpPr>
        <p:sp>
          <p:nvSpPr>
            <p:cNvPr id="6" name="Rectangle 5"/>
            <p:cNvSpPr/>
            <p:nvPr userDrawn="1"/>
          </p:nvSpPr>
          <p:spPr>
            <a:xfrm>
              <a:off x="685136" y="-246616"/>
              <a:ext cx="733465" cy="2367520"/>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7308" y="1380149"/>
              <a:ext cx="489120" cy="620806"/>
            </a:xfrm>
            <a:prstGeom prst="rect">
              <a:avLst/>
            </a:prstGeom>
          </p:spPr>
        </p:pic>
      </p:grpSp>
      <p:sp>
        <p:nvSpPr>
          <p:cNvPr id="2" name="Title 1"/>
          <p:cNvSpPr>
            <a:spLocks noGrp="1"/>
          </p:cNvSpPr>
          <p:nvPr userDrawn="1">
            <p:ph type="title" hasCustomPrompt="1"/>
          </p:nvPr>
        </p:nvSpPr>
        <p:spPr>
          <a:xfrm>
            <a:off x="502903" y="2766523"/>
            <a:ext cx="7734221" cy="1114494"/>
          </a:xfrm>
        </p:spPr>
        <p:txBody>
          <a:bodyPr anchor="ctr">
            <a:normAutofit/>
          </a:bodyPr>
          <a:lstStyle>
            <a:lvl1pPr>
              <a:lnSpc>
                <a:spcPct val="90000"/>
              </a:lnSpc>
              <a:defRPr sz="4000" b="1" i="0" spc="0" baseline="0">
                <a:solidFill>
                  <a:schemeClr val="bg1"/>
                </a:solidFill>
                <a:latin typeface="Arial"/>
                <a:cs typeface="Arial"/>
              </a:defRPr>
            </a:lvl1pPr>
          </a:lstStyle>
          <a:p>
            <a:r>
              <a:rPr lang="en-US" dirty="0"/>
              <a:t>Unnecessarily extra long title of presentation</a:t>
            </a:r>
          </a:p>
        </p:txBody>
      </p:sp>
      <p:sp>
        <p:nvSpPr>
          <p:cNvPr id="11" name="Text Placeholder 19"/>
          <p:cNvSpPr>
            <a:spLocks noGrp="1"/>
          </p:cNvSpPr>
          <p:nvPr userDrawn="1">
            <p:ph type="body" sz="quarter" idx="10" hasCustomPrompt="1"/>
          </p:nvPr>
        </p:nvSpPr>
        <p:spPr>
          <a:xfrm>
            <a:off x="530694" y="4709821"/>
            <a:ext cx="7734222" cy="277654"/>
          </a:xfrm>
        </p:spPr>
        <p:txBody>
          <a:bodyPr anchor="ctr">
            <a:noAutofit/>
          </a:bodyPr>
          <a:lstStyle>
            <a:lvl1pPr marL="0" indent="0">
              <a:buNone/>
              <a:defRPr sz="1100" b="1" spc="80" baseline="0">
                <a:solidFill>
                  <a:srgbClr val="A6A6A6"/>
                </a:solidFill>
                <a:latin typeface="Arial"/>
                <a:cs typeface="Arial"/>
              </a:defRPr>
            </a:lvl1pPr>
          </a:lstStyle>
          <a:p>
            <a:pPr lvl="0"/>
            <a:r>
              <a:rPr lang="en-US" dirty="0"/>
              <a:t>INDIANA UNIVERSITY BLOOMINGTON</a:t>
            </a:r>
          </a:p>
        </p:txBody>
      </p:sp>
      <p:sp>
        <p:nvSpPr>
          <p:cNvPr id="9" name="Text Placeholder 19"/>
          <p:cNvSpPr>
            <a:spLocks noGrp="1"/>
          </p:cNvSpPr>
          <p:nvPr>
            <p:ph type="body" sz="quarter" idx="11" hasCustomPrompt="1"/>
          </p:nvPr>
        </p:nvSpPr>
        <p:spPr>
          <a:xfrm>
            <a:off x="530694" y="2443859"/>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dirty="0"/>
              <a:t>SUBHEAD OR NAME OF SCHOOL, DEPARTMENT, OR UNIT</a:t>
            </a:r>
          </a:p>
        </p:txBody>
      </p:sp>
    </p:spTree>
    <p:extLst>
      <p:ext uri="{BB962C8B-B14F-4D97-AF65-F5344CB8AC3E}">
        <p14:creationId xmlns:p14="http://schemas.microsoft.com/office/powerpoint/2010/main" val="1256653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4" name="Title 13"/>
          <p:cNvSpPr>
            <a:spLocks noGrp="1"/>
          </p:cNvSpPr>
          <p:nvPr>
            <p:ph type="title" hasCustomPrompt="1"/>
          </p:nvPr>
        </p:nvSpPr>
        <p:spPr>
          <a:xfrm>
            <a:off x="506694" y="2274522"/>
            <a:ext cx="6802482" cy="656910"/>
          </a:xfrm>
        </p:spPr>
        <p:txBody>
          <a:bodyPr anchor="ctr">
            <a:noAutofit/>
          </a:bodyPr>
          <a:lstStyle>
            <a:lvl1pPr>
              <a:defRPr sz="4000" b="1" i="0" spc="0" baseline="0">
                <a:solidFill>
                  <a:srgbClr val="FFFFFF"/>
                </a:solidFill>
                <a:latin typeface="Arial"/>
                <a:cs typeface="Arial"/>
              </a:defRPr>
            </a:lvl1pPr>
          </a:lstStyle>
          <a:p>
            <a:r>
              <a:rPr lang="en-US" dirty="0"/>
              <a:t>Section Heading</a:t>
            </a:r>
          </a:p>
        </p:txBody>
      </p:sp>
      <p:sp>
        <p:nvSpPr>
          <p:cNvPr id="20" name="Text Placeholder 19"/>
          <p:cNvSpPr>
            <a:spLocks noGrp="1"/>
          </p:cNvSpPr>
          <p:nvPr>
            <p:ph type="body" sz="quarter" idx="10" hasCustomPrompt="1"/>
          </p:nvPr>
        </p:nvSpPr>
        <p:spPr>
          <a:xfrm>
            <a:off x="526131" y="2031339"/>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dirty="0"/>
              <a:t>SECTION NUMBER OR SUBTITLE</a:t>
            </a:r>
          </a:p>
        </p:txBody>
      </p:sp>
      <p:sp>
        <p:nvSpPr>
          <p:cNvPr id="4" name="Rectangle 3"/>
          <p:cNvSpPr/>
          <p:nvPr userDrawn="1"/>
        </p:nvSpPr>
        <p:spPr>
          <a:xfrm>
            <a:off x="-14942" y="2032000"/>
            <a:ext cx="148614" cy="836706"/>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785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ly: 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9827" y="759070"/>
            <a:ext cx="8004391" cy="699065"/>
          </a:xfrm>
        </p:spPr>
        <p:txBody>
          <a:bodyPr>
            <a:normAutofit/>
          </a:bodyPr>
          <a:lstStyle>
            <a:lvl1pPr>
              <a:defRPr sz="3000" b="1" i="0" cap="none" spc="0">
                <a:solidFill>
                  <a:srgbClr val="404041"/>
                </a:solidFill>
                <a:latin typeface="Arial"/>
                <a:cs typeface="Arial"/>
              </a:defRPr>
            </a:lvl1pPr>
          </a:lstStyle>
          <a:p>
            <a:r>
              <a:rPr lang="en-US" dirty="0"/>
              <a:t>Click to edit master title style</a:t>
            </a:r>
          </a:p>
        </p:txBody>
      </p:sp>
      <p:sp>
        <p:nvSpPr>
          <p:cNvPr id="5" name="Rectangle 4"/>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dirty="0"/>
              <a:t>SECTION TITLE OR SUBTITLE</a:t>
            </a:r>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dirty="0"/>
          </a:p>
        </p:txBody>
      </p:sp>
      <p:sp>
        <p:nvSpPr>
          <p:cNvPr id="7" name="Text Placeholder 2"/>
          <p:cNvSpPr>
            <a:spLocks noGrp="1"/>
          </p:cNvSpPr>
          <p:nvPr>
            <p:ph idx="1" hasCustomPrompt="1"/>
          </p:nvPr>
        </p:nvSpPr>
        <p:spPr>
          <a:xfrm>
            <a:off x="518824" y="1629404"/>
            <a:ext cx="8015594"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grpSp>
        <p:nvGrpSpPr>
          <p:cNvPr id="12" name="Group 11"/>
          <p:cNvGrpSpPr/>
          <p:nvPr userDrawn="1"/>
        </p:nvGrpSpPr>
        <p:grpSpPr>
          <a:xfrm>
            <a:off x="-30788" y="4661517"/>
            <a:ext cx="9228667" cy="528963"/>
            <a:chOff x="-30788" y="4661517"/>
            <a:chExt cx="9228667" cy="528963"/>
          </a:xfrm>
        </p:grpSpPr>
        <p:sp>
          <p:nvSpPr>
            <p:cNvPr id="14" name="Rectangle 13"/>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21" name="TextBox 20"/>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3682060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and photo: whit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25303" y="464386"/>
            <a:ext cx="4560579" cy="779318"/>
          </a:xfrm>
          <a:prstGeom prst="rect">
            <a:avLst/>
          </a:prstGeom>
        </p:spPr>
        <p:txBody>
          <a:bodyPr vert="horz" lIns="91440" tIns="45720" rIns="91440" bIns="45720" rtlCol="0" anchor="ctr">
            <a:noAutofit/>
          </a:bodyPr>
          <a:lstStyle>
            <a:lvl1pPr>
              <a:defRPr sz="3000" b="1" i="0" spc="0">
                <a:solidFill>
                  <a:srgbClr val="40404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525303" y="1629405"/>
            <a:ext cx="4560579" cy="2792362"/>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rgbClr val="404041"/>
                </a:solidFill>
                <a:latin typeface="Arial"/>
                <a:cs typeface="Arial"/>
              </a:defRPr>
            </a:lvl1pPr>
            <a:lvl2pPr marL="742950" indent="-285750">
              <a:lnSpc>
                <a:spcPct val="100000"/>
              </a:lnSpc>
              <a:buFont typeface="Arial"/>
              <a:buChar char="•"/>
              <a:defRPr sz="1800">
                <a:solidFill>
                  <a:srgbClr val="404041"/>
                </a:solidFill>
                <a:latin typeface="Arial"/>
                <a:cs typeface="Arial"/>
              </a:defRPr>
            </a:lvl2pPr>
            <a:lvl3pPr marL="1143000" indent="-228600">
              <a:lnSpc>
                <a:spcPct val="100000"/>
              </a:lnSpc>
              <a:buFont typeface="Arial"/>
              <a:buChar char="•"/>
              <a:defRPr sz="1800">
                <a:solidFill>
                  <a:srgbClr val="404041"/>
                </a:solidFill>
                <a:latin typeface="Arial"/>
                <a:cs typeface="Arial"/>
              </a:defRPr>
            </a:lvl3pPr>
            <a:lvl4pPr marL="1600200" indent="-228600">
              <a:lnSpc>
                <a:spcPct val="100000"/>
              </a:lnSpc>
              <a:buFont typeface="Arial"/>
              <a:buChar char="•"/>
              <a:defRPr sz="1800">
                <a:solidFill>
                  <a:srgbClr val="404041"/>
                </a:solidFill>
                <a:latin typeface="Arial"/>
                <a:cs typeface="Arial"/>
              </a:defRPr>
            </a:lvl4pPr>
            <a:lvl5pPr marL="2057400" indent="-228600">
              <a:lnSpc>
                <a:spcPct val="100000"/>
              </a:lnSpc>
              <a:buFont typeface="Arial"/>
              <a:buChar char="•"/>
              <a:defRPr sz="1800">
                <a:solidFill>
                  <a:srgbClr val="40404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p:cNvSpPr>
            <a:spLocks noGrp="1"/>
          </p:cNvSpPr>
          <p:nvPr>
            <p:ph type="pic" sz="quarter" idx="10"/>
          </p:nvPr>
        </p:nvSpPr>
        <p:spPr>
          <a:xfrm>
            <a:off x="5573058" y="0"/>
            <a:ext cx="3570941" cy="5143500"/>
          </a:xfrm>
        </p:spPr>
        <p:txBody>
          <a:bodyPr/>
          <a:lstStyle/>
          <a:p>
            <a:r>
              <a:rPr lang="en-US"/>
              <a:t>Click icon to add picture</a:t>
            </a:r>
          </a:p>
        </p:txBody>
      </p:sp>
      <p:sp>
        <p:nvSpPr>
          <p:cNvPr id="17" name="Rectangle 16"/>
          <p:cNvSpPr/>
          <p:nvPr userDrawn="1"/>
        </p:nvSpPr>
        <p:spPr>
          <a:xfrm>
            <a:off x="0"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1" name="Rectangle 10"/>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32203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only: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3348" y="759070"/>
            <a:ext cx="8004409" cy="699065"/>
          </a:xfrm>
        </p:spPr>
        <p:txBody>
          <a:bodyPr>
            <a:normAutofit/>
          </a:bodyPr>
          <a:lstStyle>
            <a:lvl1pPr>
              <a:defRPr sz="3000" b="1" i="0" cap="none" spc="0">
                <a:solidFill>
                  <a:schemeClr val="bg1"/>
                </a:solidFill>
                <a:latin typeface="Arial"/>
                <a:cs typeface="Arial"/>
              </a:defRPr>
            </a:lvl1pPr>
          </a:lstStyle>
          <a:p>
            <a:r>
              <a:rPr lang="en-US" dirty="0"/>
              <a:t>Click to edit master title style</a:t>
            </a:r>
          </a:p>
        </p:txBody>
      </p:sp>
      <p:sp>
        <p:nvSpPr>
          <p:cNvPr id="3" name="Subtitle 2"/>
          <p:cNvSpPr>
            <a:spLocks noGrp="1"/>
          </p:cNvSpPr>
          <p:nvPr>
            <p:ph type="subTitle" idx="1"/>
          </p:nvPr>
        </p:nvSpPr>
        <p:spPr>
          <a:xfrm>
            <a:off x="523348" y="1630404"/>
            <a:ext cx="8011069" cy="2818769"/>
          </a:xfrm>
        </p:spPr>
        <p:txBody>
          <a:bodyPr>
            <a:normAutofit/>
          </a:bodyPr>
          <a:lstStyle>
            <a:lvl1pPr marL="342900" indent="-342900" algn="l">
              <a:lnSpc>
                <a:spcPct val="100000"/>
              </a:lnSpc>
              <a:buFont typeface="+mj-lt"/>
              <a:buAutoNum type="arabicPeriod"/>
              <a:defRPr sz="1800" spc="0">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dirty="0"/>
              <a:t>SECTION TITLE OR SUBTITLE</a:t>
            </a:r>
          </a:p>
        </p:txBody>
      </p:sp>
      <p:sp>
        <p:nvSpPr>
          <p:cNvPr id="23" name="Rectangle 22"/>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Group 10"/>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1728351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and photo: black">
    <p:bg>
      <p:bgPr>
        <a:solidFill>
          <a:srgbClr val="252626"/>
        </a:solidFill>
        <a:effectLst/>
      </p:bgPr>
    </p:bg>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30124" y="464386"/>
            <a:ext cx="4560579" cy="779318"/>
          </a:xfrm>
          <a:prstGeom prst="rect">
            <a:avLst/>
          </a:prstGeom>
        </p:spPr>
        <p:txBody>
          <a:bodyPr vert="horz" lIns="91440" tIns="45720" rIns="91440" bIns="45720" rtlCol="0" anchor="ctr">
            <a:noAutofit/>
          </a:bodyPr>
          <a:lstStyle>
            <a:lvl1pPr>
              <a:defRPr sz="3000" b="1" i="0" spc="0">
                <a:solidFill>
                  <a:schemeClr val="bg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530124" y="1629404"/>
            <a:ext cx="4560579" cy="2801497"/>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chemeClr val="bg1"/>
                </a:solidFill>
                <a:latin typeface="Arial"/>
                <a:cs typeface="Arial"/>
              </a:defRPr>
            </a:lvl1pPr>
            <a:lvl2pPr marL="742950" indent="-285750">
              <a:lnSpc>
                <a:spcPct val="100000"/>
              </a:lnSpc>
              <a:buFont typeface="Arial"/>
              <a:buChar char="•"/>
              <a:defRPr sz="1800">
                <a:solidFill>
                  <a:schemeClr val="bg1"/>
                </a:solidFill>
                <a:latin typeface="Arial"/>
                <a:cs typeface="Arial"/>
              </a:defRPr>
            </a:lvl2pPr>
            <a:lvl3pPr marL="1143000" indent="-228600">
              <a:lnSpc>
                <a:spcPct val="100000"/>
              </a:lnSpc>
              <a:buFont typeface="Arial"/>
              <a:buChar char="•"/>
              <a:defRPr sz="1800">
                <a:solidFill>
                  <a:schemeClr val="bg1"/>
                </a:solidFill>
                <a:latin typeface="Arial"/>
                <a:cs typeface="Arial"/>
              </a:defRPr>
            </a:lvl3pPr>
            <a:lvl4pPr marL="1600200" indent="-228600">
              <a:lnSpc>
                <a:spcPct val="100000"/>
              </a:lnSpc>
              <a:buFont typeface="Arial"/>
              <a:buChar char="•"/>
              <a:defRPr sz="1800">
                <a:solidFill>
                  <a:schemeClr val="bg1"/>
                </a:solidFill>
                <a:latin typeface="Arial"/>
                <a:cs typeface="Arial"/>
              </a:defRPr>
            </a:lvl4pPr>
            <a:lvl5pPr marL="2057400" indent="-228600">
              <a:lnSpc>
                <a:spcPct val="100000"/>
              </a:lnSpc>
              <a:buFont typeface="Arial"/>
              <a:buChar char="•"/>
              <a:defRPr sz="1800">
                <a:solidFill>
                  <a:schemeClr val="bg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p:cNvSpPr>
            <a:spLocks noGrp="1"/>
          </p:cNvSpPr>
          <p:nvPr>
            <p:ph type="pic" sz="quarter" idx="10"/>
          </p:nvPr>
        </p:nvSpPr>
        <p:spPr>
          <a:xfrm>
            <a:off x="5564909" y="0"/>
            <a:ext cx="3570941" cy="5143500"/>
          </a:xfrm>
        </p:spPr>
        <p:txBody>
          <a:bodyPr/>
          <a:lstStyle/>
          <a:p>
            <a:r>
              <a:rPr lang="en-US"/>
              <a:t>Click icon to add picture</a:t>
            </a:r>
            <a:endParaRPr lang="en-US" dirty="0"/>
          </a:p>
        </p:txBody>
      </p:sp>
      <p:sp>
        <p:nvSpPr>
          <p:cNvPr id="13" name="Rectangle 12"/>
          <p:cNvSpPr/>
          <p:nvPr userDrawn="1"/>
        </p:nvSpPr>
        <p:spPr>
          <a:xfrm>
            <a:off x="-15847"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2" name="Rectangle 11"/>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114336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with footer: white">
    <p:spTree>
      <p:nvGrpSpPr>
        <p:cNvPr id="1" name=""/>
        <p:cNvGrpSpPr/>
        <p:nvPr/>
      </p:nvGrpSpPr>
      <p:grpSpPr>
        <a:xfrm>
          <a:off x="0" y="0"/>
          <a:ext cx="0" cy="0"/>
          <a:chOff x="0" y="0"/>
          <a:chExt cx="0" cy="0"/>
        </a:xfrm>
      </p:grpSpPr>
      <p:grpSp>
        <p:nvGrpSpPr>
          <p:cNvPr id="8" name="Group 7"/>
          <p:cNvGrpSpPr/>
          <p:nvPr userDrawn="1"/>
        </p:nvGrpSpPr>
        <p:grpSpPr>
          <a:xfrm>
            <a:off x="-30788" y="4661517"/>
            <a:ext cx="9228667" cy="528963"/>
            <a:chOff x="-30788" y="4661517"/>
            <a:chExt cx="9228667" cy="528963"/>
          </a:xfrm>
        </p:grpSpPr>
        <p:sp>
          <p:nvSpPr>
            <p:cNvPr id="9" name="Rectangle 8"/>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2" name="TextBox 11"/>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1315652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with footer: black">
    <p:bg>
      <p:bgPr>
        <a:solidFill>
          <a:srgbClr val="252626"/>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dirty="0">
                  <a:solidFill>
                    <a:srgbClr val="FFFFFF"/>
                  </a:solidFill>
                </a:rPr>
                <a:t>INDIANA UNIVERSITY BLOOMINGTON</a:t>
              </a:r>
            </a:p>
          </p:txBody>
        </p:sp>
      </p:grpSp>
    </p:spTree>
    <p:extLst>
      <p:ext uri="{BB962C8B-B14F-4D97-AF65-F5344CB8AC3E}">
        <p14:creationId xmlns:p14="http://schemas.microsoft.com/office/powerpoint/2010/main" val="727036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losing slide with IUPUI lockup">
    <p:bg>
      <p:bgPr>
        <a:solidFill>
          <a:srgbClr val="69030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idx="1"/>
          </p:nvPr>
        </p:nvSpPr>
        <p:spPr>
          <a:xfrm>
            <a:off x="536602" y="680397"/>
            <a:ext cx="7859185" cy="2721665"/>
          </a:xfrm>
          <a:prstGeom prst="rect">
            <a:avLst/>
          </a:prstGeom>
        </p:spPr>
        <p:txBody>
          <a:bodyPr vert="horz" lIns="91440" tIns="45720" rIns="91440" bIns="45720" rtlCol="0">
            <a:normAutofit/>
          </a:bodyPr>
          <a:lstStyle>
            <a:lvl1pPr marL="0" indent="0">
              <a:lnSpc>
                <a:spcPct val="100000"/>
              </a:lnSpc>
              <a:buNone/>
              <a:defRPr sz="1800">
                <a:solidFill>
                  <a:schemeClr val="bg1"/>
                </a:solidFill>
                <a:latin typeface="Arial"/>
                <a:cs typeface="Arial"/>
              </a:defRPr>
            </a:lvl1pPr>
            <a:lvl2pPr marL="457200" indent="0">
              <a:lnSpc>
                <a:spcPct val="100000"/>
              </a:lnSpc>
              <a:buNone/>
              <a:defRPr sz="1600">
                <a:solidFill>
                  <a:schemeClr val="bg1"/>
                </a:solidFill>
                <a:latin typeface="Arial"/>
                <a:cs typeface="Arial"/>
              </a:defRPr>
            </a:lvl2pPr>
            <a:lvl3pPr marL="914400" indent="0">
              <a:lnSpc>
                <a:spcPct val="100000"/>
              </a:lnSpc>
              <a:buNone/>
              <a:defRPr sz="1600">
                <a:solidFill>
                  <a:schemeClr val="bg1"/>
                </a:solidFill>
                <a:latin typeface="Arial"/>
                <a:cs typeface="Arial"/>
              </a:defRPr>
            </a:lvl3pPr>
            <a:lvl4pPr marL="1371600" indent="0">
              <a:lnSpc>
                <a:spcPct val="100000"/>
              </a:lnSpc>
              <a:buNone/>
              <a:defRPr sz="1600">
                <a:solidFill>
                  <a:schemeClr val="bg1"/>
                </a:solidFill>
                <a:latin typeface="Arial"/>
                <a:cs typeface="Arial"/>
              </a:defRPr>
            </a:lvl4pPr>
            <a:lvl5pPr>
              <a:lnSpc>
                <a:spcPct val="100000"/>
              </a:lnSpc>
              <a:defRPr sz="1600">
                <a:solidFill>
                  <a:schemeClr val="bg1"/>
                </a:solidFill>
                <a:latin typeface="Arial"/>
                <a:cs typeface="Arial"/>
              </a:defRPr>
            </a:lvl5pPr>
          </a:lstStyle>
          <a:p>
            <a:pPr lvl="0"/>
            <a:r>
              <a:rPr lang="en-US"/>
              <a:t>Click to edit Master text styles</a:t>
            </a:r>
          </a:p>
        </p:txBody>
      </p:sp>
      <p:sp>
        <p:nvSpPr>
          <p:cNvPr id="10" name="Rectangle 9"/>
          <p:cNvSpPr/>
          <p:nvPr userDrawn="1"/>
        </p:nvSpPr>
        <p:spPr>
          <a:xfrm>
            <a:off x="-15847" y="680397"/>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631042" y="4235585"/>
            <a:ext cx="536130" cy="922081"/>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28D10E6-FF8A-CC4E-B6D5-BFBD2D0FEC82}"/>
              </a:ext>
            </a:extLst>
          </p:cNvPr>
          <p:cNvPicPr>
            <a:picLocks noChangeAspect="1"/>
          </p:cNvPicPr>
          <p:nvPr userDrawn="1"/>
        </p:nvPicPr>
        <p:blipFill rotWithShape="1">
          <a:blip r:embed="rId2"/>
          <a:srcRect l="11083" t="-148" r="-1556" b="28718"/>
          <a:stretch/>
        </p:blipFill>
        <p:spPr>
          <a:xfrm>
            <a:off x="1240484" y="4147274"/>
            <a:ext cx="4622227" cy="457200"/>
          </a:xfrm>
          <a:prstGeom prst="rect">
            <a:avLst/>
          </a:prstGeom>
        </p:spPr>
      </p:pic>
      <p:pic>
        <p:nvPicPr>
          <p:cNvPr id="13" name="Picture 12" descr="tab-rg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20345" y="4326066"/>
            <a:ext cx="357525" cy="453783"/>
          </a:xfrm>
          <a:prstGeom prst="rect">
            <a:avLst/>
          </a:prstGeom>
        </p:spPr>
      </p:pic>
    </p:spTree>
    <p:extLst>
      <p:ext uri="{BB962C8B-B14F-4D97-AF65-F5344CB8AC3E}">
        <p14:creationId xmlns:p14="http://schemas.microsoft.com/office/powerpoint/2010/main" val="1189661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1892" y="634604"/>
            <a:ext cx="6802482"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61892" y="1589938"/>
            <a:ext cx="6802482" cy="32152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69" r:id="rId1"/>
    <p:sldLayoutId id="2147493467" r:id="rId2"/>
    <p:sldLayoutId id="2147493472" r:id="rId3"/>
    <p:sldLayoutId id="2147493457" r:id="rId4"/>
    <p:sldLayoutId id="2147493456" r:id="rId5"/>
    <p:sldLayoutId id="2147493474" r:id="rId6"/>
    <p:sldLayoutId id="2147493475" r:id="rId7"/>
    <p:sldLayoutId id="2147493476" r:id="rId8"/>
    <p:sldLayoutId id="2147493477" r:id="rId9"/>
  </p:sldLayoutIdLst>
  <p:txStyles>
    <p:titleStyle>
      <a:lvl1pPr algn="l" defTabSz="457200" rtl="0" eaLnBrk="1" latinLnBrk="0" hangingPunct="1">
        <a:spcBef>
          <a:spcPct val="0"/>
        </a:spcBef>
        <a:buNone/>
        <a:defRPr sz="3200" b="1" i="0" kern="100" spc="0">
          <a:solidFill>
            <a:schemeClr val="tx1"/>
          </a:solidFill>
          <a:latin typeface="Arial"/>
          <a:ea typeface="+mj-ea"/>
          <a:cs typeface="Arial"/>
        </a:defRPr>
      </a:lvl1pPr>
    </p:titleStyle>
    <p:body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Char char="§"/>
        <a:defRPr sz="1800" kern="1200">
          <a:solidFill>
            <a:schemeClr val="tx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5.tiff"/><Relationship Id="rId4" Type="http://schemas.openxmlformats.org/officeDocument/2006/relationships/image" Target="../media/image4.tiff"/></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5.tiff"/><Relationship Id="rId4" Type="http://schemas.openxmlformats.org/officeDocument/2006/relationships/image" Target="../media/image8.tiff"/></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3">
            <a:extLst>
              <a:ext uri="{FF2B5EF4-FFF2-40B4-BE49-F238E27FC236}">
                <a16:creationId xmlns:a16="http://schemas.microsoft.com/office/drawing/2014/main" id="{AFE6B4DC-9208-5442-AEB2-31F5E24D1D82}"/>
              </a:ext>
            </a:extLst>
          </p:cNvPr>
          <p:cNvSpPr txBox="1">
            <a:spLocks/>
          </p:cNvSpPr>
          <p:nvPr/>
        </p:nvSpPr>
        <p:spPr>
          <a:xfrm>
            <a:off x="4338698" y="1077838"/>
            <a:ext cx="4690978" cy="1233404"/>
          </a:xfrm>
          <a:prstGeom prst="rect">
            <a:avLst/>
          </a:prstGeom>
        </p:spPr>
        <p:txBody>
          <a:bodyPr vert="horz" lIns="91440" tIns="45720" rIns="91440" bIns="45720" rtlCol="0" anchor="t">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0000"/>
              </a:lnSpc>
              <a:spcAft>
                <a:spcPts val="0"/>
              </a:spcAft>
              <a:buNone/>
            </a:pPr>
            <a:r>
              <a:rPr lang="en-US" sz="2400" b="1" dirty="0">
                <a:solidFill>
                  <a:schemeClr val="tx1"/>
                </a:solidFill>
              </a:rPr>
              <a:t>Baseline Model: </a:t>
            </a:r>
          </a:p>
          <a:p>
            <a:pPr marL="0" indent="0">
              <a:buNone/>
            </a:pPr>
            <a:r>
              <a:rPr lang="en-US" b="1" dirty="0">
                <a:solidFill>
                  <a:schemeClr val="tx1"/>
                </a:solidFill>
              </a:rPr>
              <a:t> Logistic Regression</a:t>
            </a:r>
          </a:p>
          <a:p>
            <a:pPr>
              <a:buFont typeface="+mj-lt"/>
              <a:buAutoNum type="arabicPeriod" startAt="3"/>
            </a:pPr>
            <a:endParaRPr lang="en-US" sz="1600" dirty="0"/>
          </a:p>
        </p:txBody>
      </p:sp>
      <p:sp>
        <p:nvSpPr>
          <p:cNvPr id="20" name="TextBox 19">
            <a:extLst>
              <a:ext uri="{FF2B5EF4-FFF2-40B4-BE49-F238E27FC236}">
                <a16:creationId xmlns:a16="http://schemas.microsoft.com/office/drawing/2014/main" id="{0FDE0F13-F071-1044-B297-6DAFF4AF8716}"/>
              </a:ext>
            </a:extLst>
          </p:cNvPr>
          <p:cNvSpPr txBox="1"/>
          <p:nvPr/>
        </p:nvSpPr>
        <p:spPr>
          <a:xfrm>
            <a:off x="6268449" y="2779293"/>
            <a:ext cx="0" cy="0"/>
          </a:xfrm>
          <a:prstGeom prst="rect">
            <a:avLst/>
          </a:prstGeom>
        </p:spPr>
        <p:txBody>
          <a:bodyPr vert="horz" wrap="none" lIns="91440" tIns="45720" rIns="91440" bIns="45720" rtlCol="0" anchor="ctr">
            <a:noAutofit/>
          </a:bodyPr>
          <a:lstStyle/>
          <a:p>
            <a:pPr algn="l"/>
            <a:endParaRPr lang="en-US" sz="800" b="0" dirty="0">
              <a:solidFill>
                <a:schemeClr val="bg1">
                  <a:lumMod val="75000"/>
                </a:schemeClr>
              </a:solidFill>
            </a:endParaRPr>
          </a:p>
        </p:txBody>
      </p:sp>
      <p:sp>
        <p:nvSpPr>
          <p:cNvPr id="21" name="TextBox 20">
            <a:extLst>
              <a:ext uri="{FF2B5EF4-FFF2-40B4-BE49-F238E27FC236}">
                <a16:creationId xmlns:a16="http://schemas.microsoft.com/office/drawing/2014/main" id="{A5E45264-A0E9-424F-91BA-10FCDEF1F6DA}"/>
              </a:ext>
            </a:extLst>
          </p:cNvPr>
          <p:cNvSpPr txBox="1"/>
          <p:nvPr/>
        </p:nvSpPr>
        <p:spPr>
          <a:xfrm>
            <a:off x="5594680" y="1757800"/>
            <a:ext cx="2674839" cy="1727054"/>
          </a:xfrm>
          <a:prstGeom prst="rect">
            <a:avLst/>
          </a:prstGeom>
        </p:spPr>
        <p:txBody>
          <a:bodyPr vert="horz" wrap="none" lIns="91440" tIns="45720" rIns="91440" bIns="45720" rtlCol="0" anchor="t">
            <a:noAutofit/>
          </a:bodyPr>
          <a:lstStyle/>
          <a:p>
            <a:endParaRPr lang="en-US" sz="800" b="0" dirty="0">
              <a:solidFill>
                <a:schemeClr val="bg1">
                  <a:lumMod val="75000"/>
                </a:schemeClr>
              </a:solidFill>
            </a:endParaRPr>
          </a:p>
        </p:txBody>
      </p:sp>
      <p:sp>
        <p:nvSpPr>
          <p:cNvPr id="25" name="Text Placeholder 2">
            <a:extLst>
              <a:ext uri="{FF2B5EF4-FFF2-40B4-BE49-F238E27FC236}">
                <a16:creationId xmlns:a16="http://schemas.microsoft.com/office/drawing/2014/main" id="{567D76B9-7483-5F4D-A4D3-84CA782B21AB}"/>
              </a:ext>
            </a:extLst>
          </p:cNvPr>
          <p:cNvSpPr>
            <a:spLocks noGrp="1"/>
          </p:cNvSpPr>
          <p:nvPr>
            <p:ph type="body" sz="quarter" idx="10"/>
          </p:nvPr>
        </p:nvSpPr>
        <p:spPr/>
        <p:txBody>
          <a:bodyPr/>
          <a:lstStyle/>
          <a:p>
            <a:r>
              <a:rPr lang="en-US" dirty="0"/>
              <a:t>Model </a:t>
            </a:r>
            <a:r>
              <a:rPr lang="en-US" dirty="0" err="1"/>
              <a:t>Comparision</a:t>
            </a:r>
            <a:endParaRPr lang="en-US" dirty="0"/>
          </a:p>
        </p:txBody>
      </p:sp>
      <p:pic>
        <p:nvPicPr>
          <p:cNvPr id="1026" name="Picture 2" descr="Image result for roc curve explained">
            <a:extLst>
              <a:ext uri="{FF2B5EF4-FFF2-40B4-BE49-F238E27FC236}">
                <a16:creationId xmlns:a16="http://schemas.microsoft.com/office/drawing/2014/main" id="{D47232E1-23C7-9041-A670-941095D023A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208" r="6554"/>
          <a:stretch/>
        </p:blipFill>
        <p:spPr bwMode="auto">
          <a:xfrm>
            <a:off x="775111" y="2258828"/>
            <a:ext cx="2863160" cy="223151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7DD23B2-9EBF-F343-817B-C8AA6BF39835}"/>
              </a:ext>
            </a:extLst>
          </p:cNvPr>
          <p:cNvPicPr>
            <a:picLocks noChangeAspect="1"/>
          </p:cNvPicPr>
          <p:nvPr/>
        </p:nvPicPr>
        <p:blipFill rotWithShape="1">
          <a:blip r:embed="rId4"/>
          <a:srcRect l="-4462" r="57957" b="75781"/>
          <a:stretch/>
        </p:blipFill>
        <p:spPr>
          <a:xfrm>
            <a:off x="3890220" y="2653310"/>
            <a:ext cx="4478669" cy="375648"/>
          </a:xfrm>
          <a:prstGeom prst="rect">
            <a:avLst/>
          </a:prstGeom>
        </p:spPr>
      </p:pic>
      <p:sp>
        <p:nvSpPr>
          <p:cNvPr id="2" name="Rectangle 1">
            <a:extLst>
              <a:ext uri="{FF2B5EF4-FFF2-40B4-BE49-F238E27FC236}">
                <a16:creationId xmlns:a16="http://schemas.microsoft.com/office/drawing/2014/main" id="{86296B89-6167-5546-987E-F3660B72AE2A}"/>
              </a:ext>
            </a:extLst>
          </p:cNvPr>
          <p:cNvSpPr/>
          <p:nvPr/>
        </p:nvSpPr>
        <p:spPr>
          <a:xfrm>
            <a:off x="790806" y="1612497"/>
            <a:ext cx="4572000" cy="646331"/>
          </a:xfrm>
          <a:prstGeom prst="rect">
            <a:avLst/>
          </a:prstGeom>
        </p:spPr>
        <p:txBody>
          <a:bodyPr>
            <a:spAutoFit/>
          </a:bodyPr>
          <a:lstStyle/>
          <a:p>
            <a:pPr marL="285750" indent="-285750">
              <a:buFont typeface="Arial" panose="020B0604020202020204" pitchFamily="34" charset="0"/>
              <a:buChar char="•"/>
            </a:pPr>
            <a:r>
              <a:rPr lang="en-US" dirty="0">
                <a:latin typeface="Arial" panose="020B0604020202020204" pitchFamily="34" charset="0"/>
              </a:rPr>
              <a:t>Accuracy</a:t>
            </a:r>
          </a:p>
          <a:p>
            <a:pPr marL="285750" indent="-285750">
              <a:buFont typeface="Arial" panose="020B0604020202020204" pitchFamily="34" charset="0"/>
              <a:buChar char="•"/>
            </a:pPr>
            <a:r>
              <a:rPr lang="en-US" dirty="0">
                <a:latin typeface="Arial" panose="020B0604020202020204" pitchFamily="34" charset="0"/>
              </a:rPr>
              <a:t>ROC_AUC</a:t>
            </a:r>
            <a:endParaRPr lang="en-US" dirty="0"/>
          </a:p>
        </p:txBody>
      </p:sp>
      <p:sp>
        <p:nvSpPr>
          <p:cNvPr id="4" name="Rectangle 3">
            <a:extLst>
              <a:ext uri="{FF2B5EF4-FFF2-40B4-BE49-F238E27FC236}">
                <a16:creationId xmlns:a16="http://schemas.microsoft.com/office/drawing/2014/main" id="{91ABDBBE-C90C-6544-809D-6CBE1C34B05F}"/>
              </a:ext>
            </a:extLst>
          </p:cNvPr>
          <p:cNvSpPr/>
          <p:nvPr/>
        </p:nvSpPr>
        <p:spPr>
          <a:xfrm>
            <a:off x="686161" y="1077838"/>
            <a:ext cx="3514423" cy="461665"/>
          </a:xfrm>
          <a:prstGeom prst="rect">
            <a:avLst/>
          </a:prstGeom>
        </p:spPr>
        <p:txBody>
          <a:bodyPr wrap="square">
            <a:spAutoFit/>
          </a:bodyPr>
          <a:lstStyle/>
          <a:p>
            <a:r>
              <a:rPr lang="en-US" sz="2400" b="1" dirty="0">
                <a:latin typeface="Arial" panose="020B0604020202020204" pitchFamily="34" charset="0"/>
              </a:rPr>
              <a:t>Evaluation Metrics</a:t>
            </a:r>
            <a:endParaRPr lang="en-US" sz="2400" b="1" dirty="0"/>
          </a:p>
        </p:txBody>
      </p:sp>
      <p:pic>
        <p:nvPicPr>
          <p:cNvPr id="13" name="Picture 12">
            <a:extLst>
              <a:ext uri="{FF2B5EF4-FFF2-40B4-BE49-F238E27FC236}">
                <a16:creationId xmlns:a16="http://schemas.microsoft.com/office/drawing/2014/main" id="{75422FE4-4B2E-3A40-8D14-DC6E74546702}"/>
              </a:ext>
            </a:extLst>
          </p:cNvPr>
          <p:cNvPicPr>
            <a:picLocks noChangeAspect="1"/>
          </p:cNvPicPr>
          <p:nvPr/>
        </p:nvPicPr>
        <p:blipFill rotWithShape="1">
          <a:blip r:embed="rId4"/>
          <a:srcRect l="43483" t="-1150" r="177" b="76931"/>
          <a:stretch/>
        </p:blipFill>
        <p:spPr>
          <a:xfrm>
            <a:off x="4338698" y="3484968"/>
            <a:ext cx="4572001" cy="316535"/>
          </a:xfrm>
          <a:prstGeom prst="rect">
            <a:avLst/>
          </a:prstGeom>
        </p:spPr>
      </p:pic>
      <p:pic>
        <p:nvPicPr>
          <p:cNvPr id="15" name="Picture 14">
            <a:extLst>
              <a:ext uri="{FF2B5EF4-FFF2-40B4-BE49-F238E27FC236}">
                <a16:creationId xmlns:a16="http://schemas.microsoft.com/office/drawing/2014/main" id="{3E9FDBB6-D3C2-8B4A-A441-18B4BC102603}"/>
              </a:ext>
            </a:extLst>
          </p:cNvPr>
          <p:cNvPicPr>
            <a:picLocks noChangeAspect="1"/>
          </p:cNvPicPr>
          <p:nvPr/>
        </p:nvPicPr>
        <p:blipFill rotWithShape="1">
          <a:blip r:embed="rId5"/>
          <a:srcRect l="33521" t="-6531" b="52069"/>
          <a:stretch/>
        </p:blipFill>
        <p:spPr>
          <a:xfrm>
            <a:off x="4338698" y="3111419"/>
            <a:ext cx="4572002" cy="359662"/>
          </a:xfrm>
          <a:prstGeom prst="rect">
            <a:avLst/>
          </a:prstGeom>
        </p:spPr>
      </p:pic>
    </p:spTree>
    <p:extLst>
      <p:ext uri="{BB962C8B-B14F-4D97-AF65-F5344CB8AC3E}">
        <p14:creationId xmlns:p14="http://schemas.microsoft.com/office/powerpoint/2010/main" val="863363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C668A80-8B3C-5D43-B873-C74CDEEAFC1F}"/>
              </a:ext>
            </a:extLst>
          </p:cNvPr>
          <p:cNvSpPr>
            <a:spLocks noGrp="1"/>
          </p:cNvSpPr>
          <p:nvPr>
            <p:ph idx="1"/>
          </p:nvPr>
        </p:nvSpPr>
        <p:spPr>
          <a:xfrm>
            <a:off x="335515" y="1692485"/>
            <a:ext cx="8015594" cy="2810633"/>
          </a:xfrm>
        </p:spPr>
        <p:txBody>
          <a:bodyPr>
            <a:normAutofit/>
          </a:bodyPr>
          <a:lstStyle/>
          <a:p>
            <a:pPr marL="0" indent="0">
              <a:buNone/>
            </a:pPr>
            <a:r>
              <a:rPr lang="en-US" sz="2000" dirty="0" err="1"/>
              <a:t>RandomizedSearchCV</a:t>
            </a:r>
            <a:r>
              <a:rPr lang="en-US" sz="2000" dirty="0"/>
              <a:t>:</a:t>
            </a:r>
          </a:p>
        </p:txBody>
      </p:sp>
      <p:sp>
        <p:nvSpPr>
          <p:cNvPr id="5" name="Rectangle 4">
            <a:extLst>
              <a:ext uri="{FF2B5EF4-FFF2-40B4-BE49-F238E27FC236}">
                <a16:creationId xmlns:a16="http://schemas.microsoft.com/office/drawing/2014/main" id="{1FD43C77-D6F2-154D-9687-687D06F28364}"/>
              </a:ext>
            </a:extLst>
          </p:cNvPr>
          <p:cNvSpPr/>
          <p:nvPr/>
        </p:nvSpPr>
        <p:spPr>
          <a:xfrm>
            <a:off x="335612" y="1095951"/>
            <a:ext cx="4498344" cy="553998"/>
          </a:xfrm>
          <a:prstGeom prst="rect">
            <a:avLst/>
          </a:prstGeom>
        </p:spPr>
        <p:txBody>
          <a:bodyPr wrap="square">
            <a:spAutoFit/>
          </a:bodyPr>
          <a:lstStyle/>
          <a:p>
            <a:r>
              <a:rPr lang="en-US" sz="3000" b="1" dirty="0">
                <a:latin typeface="Arial" panose="020B0604020202020204" pitchFamily="34" charset="0"/>
              </a:rPr>
              <a:t>Model Comparation</a:t>
            </a:r>
            <a:endParaRPr lang="en-US" sz="3000" b="1" dirty="0"/>
          </a:p>
        </p:txBody>
      </p:sp>
      <p:pic>
        <p:nvPicPr>
          <p:cNvPr id="6" name="Picture 5">
            <a:extLst>
              <a:ext uri="{FF2B5EF4-FFF2-40B4-BE49-F238E27FC236}">
                <a16:creationId xmlns:a16="http://schemas.microsoft.com/office/drawing/2014/main" id="{807B1F67-9C12-0C45-B08B-D030B4CAF127}"/>
              </a:ext>
            </a:extLst>
          </p:cNvPr>
          <p:cNvPicPr>
            <a:picLocks noChangeAspect="1"/>
          </p:cNvPicPr>
          <p:nvPr/>
        </p:nvPicPr>
        <p:blipFill>
          <a:blip r:embed="rId3"/>
          <a:stretch>
            <a:fillRect/>
          </a:stretch>
        </p:blipFill>
        <p:spPr>
          <a:xfrm>
            <a:off x="335515" y="2183402"/>
            <a:ext cx="8472970" cy="1828800"/>
          </a:xfrm>
          <a:prstGeom prst="rect">
            <a:avLst/>
          </a:prstGeom>
        </p:spPr>
      </p:pic>
      <p:sp>
        <p:nvSpPr>
          <p:cNvPr id="8" name="Text Placeholder 2">
            <a:extLst>
              <a:ext uri="{FF2B5EF4-FFF2-40B4-BE49-F238E27FC236}">
                <a16:creationId xmlns:a16="http://schemas.microsoft.com/office/drawing/2014/main" id="{4C44F395-C944-5940-8920-322417FB74A6}"/>
              </a:ext>
            </a:extLst>
          </p:cNvPr>
          <p:cNvSpPr>
            <a:spLocks noGrp="1"/>
          </p:cNvSpPr>
          <p:nvPr>
            <p:ph type="body" sz="quarter" idx="10"/>
          </p:nvPr>
        </p:nvSpPr>
        <p:spPr/>
        <p:txBody>
          <a:bodyPr/>
          <a:lstStyle/>
          <a:p>
            <a:r>
              <a:rPr lang="en-US" dirty="0"/>
              <a:t>Model </a:t>
            </a:r>
            <a:r>
              <a:rPr lang="en-US" dirty="0" err="1"/>
              <a:t>Comparision</a:t>
            </a:r>
            <a:endParaRPr lang="en-US" dirty="0"/>
          </a:p>
        </p:txBody>
      </p:sp>
    </p:spTree>
    <p:extLst>
      <p:ext uri="{BB962C8B-B14F-4D97-AF65-F5344CB8AC3E}">
        <p14:creationId xmlns:p14="http://schemas.microsoft.com/office/powerpoint/2010/main" val="4066154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2F830-BADF-2C4C-BD93-974139D0DDDB}"/>
              </a:ext>
            </a:extLst>
          </p:cNvPr>
          <p:cNvSpPr>
            <a:spLocks noGrp="1"/>
          </p:cNvSpPr>
          <p:nvPr>
            <p:ph type="ctrTitle"/>
          </p:nvPr>
        </p:nvSpPr>
        <p:spPr/>
        <p:txBody>
          <a:bodyPr/>
          <a:lstStyle/>
          <a:p>
            <a:endParaRPr lang="en-US"/>
          </a:p>
        </p:txBody>
      </p:sp>
      <p:sp>
        <p:nvSpPr>
          <p:cNvPr id="4" name="Content Placeholder 3">
            <a:extLst>
              <a:ext uri="{FF2B5EF4-FFF2-40B4-BE49-F238E27FC236}">
                <a16:creationId xmlns:a16="http://schemas.microsoft.com/office/drawing/2014/main" id="{B8D30DD6-BB05-FC41-AB8F-1EE2D9AFC784}"/>
              </a:ext>
            </a:extLst>
          </p:cNvPr>
          <p:cNvSpPr>
            <a:spLocks noGrp="1"/>
          </p:cNvSpPr>
          <p:nvPr>
            <p:ph idx="1"/>
          </p:nvPr>
        </p:nvSpPr>
        <p:spPr/>
        <p:txBody>
          <a:bodyPr/>
          <a:lstStyle/>
          <a:p>
            <a:pPr marL="0" indent="0">
              <a:buNone/>
            </a:pPr>
            <a:r>
              <a:rPr lang="en-US" dirty="0" err="1"/>
              <a:t>GridSearchCV</a:t>
            </a:r>
            <a:endParaRPr lang="en-US" dirty="0"/>
          </a:p>
        </p:txBody>
      </p:sp>
      <p:pic>
        <p:nvPicPr>
          <p:cNvPr id="5" name="Picture 4">
            <a:extLst>
              <a:ext uri="{FF2B5EF4-FFF2-40B4-BE49-F238E27FC236}">
                <a16:creationId xmlns:a16="http://schemas.microsoft.com/office/drawing/2014/main" id="{F1DFB8AC-FAC1-5842-9861-5AA824AE4376}"/>
              </a:ext>
            </a:extLst>
          </p:cNvPr>
          <p:cNvPicPr>
            <a:picLocks noChangeAspect="1"/>
          </p:cNvPicPr>
          <p:nvPr/>
        </p:nvPicPr>
        <p:blipFill>
          <a:blip r:embed="rId3"/>
          <a:stretch>
            <a:fillRect/>
          </a:stretch>
        </p:blipFill>
        <p:spPr>
          <a:xfrm>
            <a:off x="518623" y="2246110"/>
            <a:ext cx="8015595" cy="1577219"/>
          </a:xfrm>
          <a:prstGeom prst="rect">
            <a:avLst/>
          </a:prstGeom>
        </p:spPr>
      </p:pic>
      <p:sp>
        <p:nvSpPr>
          <p:cNvPr id="6" name="Rectangle 5">
            <a:extLst>
              <a:ext uri="{FF2B5EF4-FFF2-40B4-BE49-F238E27FC236}">
                <a16:creationId xmlns:a16="http://schemas.microsoft.com/office/drawing/2014/main" id="{BD89F8D5-14EB-404B-AB3F-3297774266B0}"/>
              </a:ext>
            </a:extLst>
          </p:cNvPr>
          <p:cNvSpPr/>
          <p:nvPr/>
        </p:nvSpPr>
        <p:spPr>
          <a:xfrm>
            <a:off x="467381" y="2442411"/>
            <a:ext cx="8151061" cy="295513"/>
          </a:xfrm>
          <a:prstGeom prst="rect">
            <a:avLst/>
          </a:prstGeom>
          <a:noFill/>
          <a:ln w="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 Placeholder 2">
            <a:extLst>
              <a:ext uri="{FF2B5EF4-FFF2-40B4-BE49-F238E27FC236}">
                <a16:creationId xmlns:a16="http://schemas.microsoft.com/office/drawing/2014/main" id="{E888D78B-AF7E-A84E-8D5A-E4ED1E2D0617}"/>
              </a:ext>
            </a:extLst>
          </p:cNvPr>
          <p:cNvSpPr>
            <a:spLocks noGrp="1"/>
          </p:cNvSpPr>
          <p:nvPr>
            <p:ph type="body" sz="quarter" idx="10"/>
          </p:nvPr>
        </p:nvSpPr>
        <p:spPr/>
        <p:txBody>
          <a:bodyPr/>
          <a:lstStyle/>
          <a:p>
            <a:r>
              <a:rPr lang="en-US" dirty="0"/>
              <a:t>Model </a:t>
            </a:r>
            <a:r>
              <a:rPr lang="en-US" dirty="0" err="1"/>
              <a:t>Comparision</a:t>
            </a:r>
            <a:endParaRPr lang="en-US" dirty="0"/>
          </a:p>
        </p:txBody>
      </p:sp>
    </p:spTree>
    <p:extLst>
      <p:ext uri="{BB962C8B-B14F-4D97-AF65-F5344CB8AC3E}">
        <p14:creationId xmlns:p14="http://schemas.microsoft.com/office/powerpoint/2010/main" val="3257838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2128F-3833-D441-935B-7EF28CDEB384}"/>
              </a:ext>
            </a:extLst>
          </p:cNvPr>
          <p:cNvSpPr>
            <a:spLocks noGrp="1"/>
          </p:cNvSpPr>
          <p:nvPr>
            <p:ph type="ctrTitle"/>
          </p:nvPr>
        </p:nvSpPr>
        <p:spPr/>
        <p:txBody>
          <a:bodyPr/>
          <a:lstStyle/>
          <a:p>
            <a:r>
              <a:rPr lang="en-US" dirty="0" err="1">
                <a:solidFill>
                  <a:schemeClr val="tx1"/>
                </a:solidFill>
              </a:rPr>
              <a:t>CatBoost</a:t>
            </a:r>
            <a:endParaRPr lang="en-US" dirty="0">
              <a:solidFill>
                <a:schemeClr val="tx1"/>
              </a:solidFill>
            </a:endParaRPr>
          </a:p>
        </p:txBody>
      </p:sp>
      <p:pic>
        <p:nvPicPr>
          <p:cNvPr id="5" name="Picture 4">
            <a:extLst>
              <a:ext uri="{FF2B5EF4-FFF2-40B4-BE49-F238E27FC236}">
                <a16:creationId xmlns:a16="http://schemas.microsoft.com/office/drawing/2014/main" id="{532FB52F-0B94-024C-BD15-1B357B0AB2F9}"/>
              </a:ext>
            </a:extLst>
          </p:cNvPr>
          <p:cNvPicPr>
            <a:picLocks noChangeAspect="1"/>
          </p:cNvPicPr>
          <p:nvPr/>
        </p:nvPicPr>
        <p:blipFill>
          <a:blip r:embed="rId3"/>
          <a:stretch>
            <a:fillRect/>
          </a:stretch>
        </p:blipFill>
        <p:spPr>
          <a:xfrm>
            <a:off x="529827" y="3228399"/>
            <a:ext cx="8114966" cy="1306949"/>
          </a:xfrm>
          <a:prstGeom prst="rect">
            <a:avLst/>
          </a:prstGeom>
        </p:spPr>
      </p:pic>
      <p:pic>
        <p:nvPicPr>
          <p:cNvPr id="6" name="Picture 5">
            <a:extLst>
              <a:ext uri="{FF2B5EF4-FFF2-40B4-BE49-F238E27FC236}">
                <a16:creationId xmlns:a16="http://schemas.microsoft.com/office/drawing/2014/main" id="{61B816E8-B1F7-CF48-89E1-04956739A79C}"/>
              </a:ext>
            </a:extLst>
          </p:cNvPr>
          <p:cNvPicPr>
            <a:picLocks noChangeAspect="1"/>
          </p:cNvPicPr>
          <p:nvPr/>
        </p:nvPicPr>
        <p:blipFill>
          <a:blip r:embed="rId4"/>
          <a:stretch>
            <a:fillRect/>
          </a:stretch>
        </p:blipFill>
        <p:spPr>
          <a:xfrm>
            <a:off x="511779" y="2186468"/>
            <a:ext cx="8151061" cy="980040"/>
          </a:xfrm>
          <a:prstGeom prst="rect">
            <a:avLst/>
          </a:prstGeom>
        </p:spPr>
      </p:pic>
      <p:pic>
        <p:nvPicPr>
          <p:cNvPr id="9" name="Picture 8">
            <a:extLst>
              <a:ext uri="{FF2B5EF4-FFF2-40B4-BE49-F238E27FC236}">
                <a16:creationId xmlns:a16="http://schemas.microsoft.com/office/drawing/2014/main" id="{0A9E7FF7-5525-DB4E-9214-080570E60366}"/>
              </a:ext>
            </a:extLst>
          </p:cNvPr>
          <p:cNvPicPr>
            <a:picLocks noChangeAspect="1"/>
          </p:cNvPicPr>
          <p:nvPr/>
        </p:nvPicPr>
        <p:blipFill>
          <a:blip r:embed="rId5"/>
          <a:stretch>
            <a:fillRect/>
          </a:stretch>
        </p:blipFill>
        <p:spPr>
          <a:xfrm>
            <a:off x="489849" y="1349646"/>
            <a:ext cx="8084346" cy="660400"/>
          </a:xfrm>
          <a:prstGeom prst="rect">
            <a:avLst/>
          </a:prstGeom>
        </p:spPr>
      </p:pic>
      <p:sp>
        <p:nvSpPr>
          <p:cNvPr id="4" name="Rectangle 3">
            <a:extLst>
              <a:ext uri="{FF2B5EF4-FFF2-40B4-BE49-F238E27FC236}">
                <a16:creationId xmlns:a16="http://schemas.microsoft.com/office/drawing/2014/main" id="{2386AE99-0AEF-214F-8178-E4FE9DE430F1}"/>
              </a:ext>
            </a:extLst>
          </p:cNvPr>
          <p:cNvSpPr/>
          <p:nvPr/>
        </p:nvSpPr>
        <p:spPr>
          <a:xfrm>
            <a:off x="489849" y="1634557"/>
            <a:ext cx="8151061" cy="375489"/>
          </a:xfrm>
          <a:prstGeom prst="rect">
            <a:avLst/>
          </a:prstGeom>
          <a:noFill/>
          <a:ln w="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 Placeholder 2">
            <a:extLst>
              <a:ext uri="{FF2B5EF4-FFF2-40B4-BE49-F238E27FC236}">
                <a16:creationId xmlns:a16="http://schemas.microsoft.com/office/drawing/2014/main" id="{DF512DDD-EACC-F64E-8BDB-67A29F4D64DE}"/>
              </a:ext>
            </a:extLst>
          </p:cNvPr>
          <p:cNvSpPr>
            <a:spLocks noGrp="1"/>
          </p:cNvSpPr>
          <p:nvPr>
            <p:ph type="body" sz="quarter" idx="10"/>
          </p:nvPr>
        </p:nvSpPr>
        <p:spPr/>
        <p:txBody>
          <a:bodyPr/>
          <a:lstStyle/>
          <a:p>
            <a:r>
              <a:rPr lang="en-US" dirty="0"/>
              <a:t>Model </a:t>
            </a:r>
            <a:r>
              <a:rPr lang="en-US" dirty="0" err="1"/>
              <a:t>Comparision</a:t>
            </a:r>
            <a:endParaRPr lang="en-US" dirty="0"/>
          </a:p>
        </p:txBody>
      </p:sp>
    </p:spTree>
    <p:extLst>
      <p:ext uri="{BB962C8B-B14F-4D97-AF65-F5344CB8AC3E}">
        <p14:creationId xmlns:p14="http://schemas.microsoft.com/office/powerpoint/2010/main" val="2204442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737A1-26B0-AB4D-9A5F-8563E16BDB87}"/>
              </a:ext>
            </a:extLst>
          </p:cNvPr>
          <p:cNvSpPr>
            <a:spLocks noGrp="1"/>
          </p:cNvSpPr>
          <p:nvPr>
            <p:ph type="ctrTitle"/>
          </p:nvPr>
        </p:nvSpPr>
        <p:spPr>
          <a:xfrm>
            <a:off x="518824" y="411153"/>
            <a:ext cx="8004391" cy="699065"/>
          </a:xfrm>
        </p:spPr>
        <p:txBody>
          <a:bodyPr/>
          <a:lstStyle/>
          <a:p>
            <a:r>
              <a:rPr lang="en-US" dirty="0"/>
              <a:t>Deep Learning</a:t>
            </a:r>
          </a:p>
        </p:txBody>
      </p:sp>
      <p:sp>
        <p:nvSpPr>
          <p:cNvPr id="4" name="Content Placeholder 3">
            <a:extLst>
              <a:ext uri="{FF2B5EF4-FFF2-40B4-BE49-F238E27FC236}">
                <a16:creationId xmlns:a16="http://schemas.microsoft.com/office/drawing/2014/main" id="{7B37147E-DCD9-044B-9541-47011A9F26C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BB89CEA9-0268-564F-AC42-617C612F93FB}"/>
              </a:ext>
            </a:extLst>
          </p:cNvPr>
          <p:cNvPicPr>
            <a:picLocks noChangeAspect="1"/>
          </p:cNvPicPr>
          <p:nvPr/>
        </p:nvPicPr>
        <p:blipFill rotWithShape="1">
          <a:blip r:embed="rId3"/>
          <a:srcRect b="12900"/>
          <a:stretch/>
        </p:blipFill>
        <p:spPr>
          <a:xfrm>
            <a:off x="609582" y="1110218"/>
            <a:ext cx="7458112" cy="3594129"/>
          </a:xfrm>
          <a:prstGeom prst="rect">
            <a:avLst/>
          </a:prstGeom>
        </p:spPr>
      </p:pic>
      <p:sp>
        <p:nvSpPr>
          <p:cNvPr id="7" name="Text Placeholder 2">
            <a:extLst>
              <a:ext uri="{FF2B5EF4-FFF2-40B4-BE49-F238E27FC236}">
                <a16:creationId xmlns:a16="http://schemas.microsoft.com/office/drawing/2014/main" id="{652B7B86-8166-7C4E-B462-972C1E2F51E2}"/>
              </a:ext>
            </a:extLst>
          </p:cNvPr>
          <p:cNvSpPr>
            <a:spLocks noGrp="1"/>
          </p:cNvSpPr>
          <p:nvPr>
            <p:ph type="body" sz="quarter" idx="10"/>
          </p:nvPr>
        </p:nvSpPr>
        <p:spPr/>
        <p:txBody>
          <a:bodyPr/>
          <a:lstStyle/>
          <a:p>
            <a:r>
              <a:rPr lang="en-US" dirty="0"/>
              <a:t>Model </a:t>
            </a:r>
            <a:r>
              <a:rPr lang="en-US" dirty="0" err="1"/>
              <a:t>Comparision</a:t>
            </a:r>
            <a:endParaRPr lang="en-US" dirty="0"/>
          </a:p>
        </p:txBody>
      </p:sp>
      <p:sp>
        <p:nvSpPr>
          <p:cNvPr id="8" name="Rectangle 7">
            <a:extLst>
              <a:ext uri="{FF2B5EF4-FFF2-40B4-BE49-F238E27FC236}">
                <a16:creationId xmlns:a16="http://schemas.microsoft.com/office/drawing/2014/main" id="{F392E3DE-70DF-FD46-AECF-EE4B1AEFE1E9}"/>
              </a:ext>
            </a:extLst>
          </p:cNvPr>
          <p:cNvSpPr/>
          <p:nvPr/>
        </p:nvSpPr>
        <p:spPr>
          <a:xfrm>
            <a:off x="372154" y="2081463"/>
            <a:ext cx="8151061" cy="308544"/>
          </a:xfrm>
          <a:prstGeom prst="rect">
            <a:avLst/>
          </a:prstGeom>
          <a:noFill/>
          <a:ln w="254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97032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908BA8-BA0D-5142-A1FE-B5516CDAE573}"/>
              </a:ext>
            </a:extLst>
          </p:cNvPr>
          <p:cNvPicPr>
            <a:picLocks noChangeAspect="1"/>
          </p:cNvPicPr>
          <p:nvPr/>
        </p:nvPicPr>
        <p:blipFill rotWithShape="1">
          <a:blip r:embed="rId3"/>
          <a:srcRect t="24233"/>
          <a:stretch/>
        </p:blipFill>
        <p:spPr>
          <a:xfrm>
            <a:off x="179624" y="1702100"/>
            <a:ext cx="8547433" cy="1498587"/>
          </a:xfrm>
          <a:prstGeom prst="rect">
            <a:avLst/>
          </a:prstGeom>
        </p:spPr>
      </p:pic>
      <p:sp>
        <p:nvSpPr>
          <p:cNvPr id="13" name="Title 1">
            <a:extLst>
              <a:ext uri="{FF2B5EF4-FFF2-40B4-BE49-F238E27FC236}">
                <a16:creationId xmlns:a16="http://schemas.microsoft.com/office/drawing/2014/main" id="{89EE70A2-D89C-44DD-9B0D-7147AA3FF6CE}"/>
              </a:ext>
            </a:extLst>
          </p:cNvPr>
          <p:cNvSpPr>
            <a:spLocks noGrp="1"/>
          </p:cNvSpPr>
          <p:nvPr>
            <p:ph type="ctrTitle"/>
          </p:nvPr>
        </p:nvSpPr>
        <p:spPr>
          <a:xfrm>
            <a:off x="529827" y="759070"/>
            <a:ext cx="8004391" cy="699065"/>
          </a:xfrm>
        </p:spPr>
        <p:txBody>
          <a:bodyPr/>
          <a:lstStyle/>
          <a:p>
            <a:r>
              <a:rPr lang="en-US" dirty="0"/>
              <a:t>Kaggle Score:</a:t>
            </a:r>
          </a:p>
        </p:txBody>
      </p:sp>
      <p:sp>
        <p:nvSpPr>
          <p:cNvPr id="15" name="Text Placeholder 2">
            <a:extLst>
              <a:ext uri="{FF2B5EF4-FFF2-40B4-BE49-F238E27FC236}">
                <a16:creationId xmlns:a16="http://schemas.microsoft.com/office/drawing/2014/main" id="{A9551343-DAB7-4A3A-9262-B6ECF1778210}"/>
              </a:ext>
            </a:extLst>
          </p:cNvPr>
          <p:cNvSpPr>
            <a:spLocks noGrp="1"/>
          </p:cNvSpPr>
          <p:nvPr>
            <p:ph type="body" sz="quarter" idx="10"/>
          </p:nvPr>
        </p:nvSpPr>
        <p:spPr>
          <a:xfrm>
            <a:off x="4833956" y="284947"/>
            <a:ext cx="3700462" cy="252412"/>
          </a:xfrm>
        </p:spPr>
        <p:txBody>
          <a:bodyPr/>
          <a:lstStyle/>
          <a:p>
            <a:r>
              <a:rPr lang="en-US" dirty="0"/>
              <a:t>Kaggle Score</a:t>
            </a:r>
          </a:p>
        </p:txBody>
      </p:sp>
      <p:pic>
        <p:nvPicPr>
          <p:cNvPr id="2" name="Picture 1">
            <a:extLst>
              <a:ext uri="{FF2B5EF4-FFF2-40B4-BE49-F238E27FC236}">
                <a16:creationId xmlns:a16="http://schemas.microsoft.com/office/drawing/2014/main" id="{C6FB7380-A955-0C4D-B0B0-7DB828513737}"/>
              </a:ext>
            </a:extLst>
          </p:cNvPr>
          <p:cNvPicPr>
            <a:picLocks noChangeAspect="1"/>
          </p:cNvPicPr>
          <p:nvPr/>
        </p:nvPicPr>
        <p:blipFill rotWithShape="1">
          <a:blip r:embed="rId4"/>
          <a:srcRect t="28492"/>
          <a:stretch/>
        </p:blipFill>
        <p:spPr>
          <a:xfrm>
            <a:off x="193452" y="2483695"/>
            <a:ext cx="8546583" cy="1433984"/>
          </a:xfrm>
          <a:prstGeom prst="rect">
            <a:avLst/>
          </a:prstGeom>
        </p:spPr>
      </p:pic>
      <p:sp>
        <p:nvSpPr>
          <p:cNvPr id="4" name="TextBox 3">
            <a:extLst>
              <a:ext uri="{FF2B5EF4-FFF2-40B4-BE49-F238E27FC236}">
                <a16:creationId xmlns:a16="http://schemas.microsoft.com/office/drawing/2014/main" id="{D552AC0B-1772-A143-A66A-3E169BF003DD}"/>
              </a:ext>
            </a:extLst>
          </p:cNvPr>
          <p:cNvSpPr txBox="1"/>
          <p:nvPr/>
        </p:nvSpPr>
        <p:spPr>
          <a:xfrm>
            <a:off x="332722" y="1929387"/>
            <a:ext cx="4532010" cy="369332"/>
          </a:xfrm>
          <a:prstGeom prst="rect">
            <a:avLst/>
          </a:prstGeom>
          <a:solidFill>
            <a:schemeClr val="bg1"/>
          </a:solidFill>
        </p:spPr>
        <p:txBody>
          <a:bodyPr wrap="none" rtlCol="0">
            <a:spAutoFit/>
          </a:bodyPr>
          <a:lstStyle/>
          <a:p>
            <a:r>
              <a:rPr lang="en-US" dirty="0"/>
              <a:t>Phase 1: 60 Features, Logistic Regression</a:t>
            </a:r>
          </a:p>
        </p:txBody>
      </p:sp>
      <p:sp>
        <p:nvSpPr>
          <p:cNvPr id="9" name="TextBox 8">
            <a:extLst>
              <a:ext uri="{FF2B5EF4-FFF2-40B4-BE49-F238E27FC236}">
                <a16:creationId xmlns:a16="http://schemas.microsoft.com/office/drawing/2014/main" id="{5527F91F-7444-1C4A-B09D-560B19A0B212}"/>
              </a:ext>
            </a:extLst>
          </p:cNvPr>
          <p:cNvSpPr txBox="1"/>
          <p:nvPr/>
        </p:nvSpPr>
        <p:spPr>
          <a:xfrm>
            <a:off x="332722" y="2643382"/>
            <a:ext cx="4501234" cy="369332"/>
          </a:xfrm>
          <a:prstGeom prst="rect">
            <a:avLst/>
          </a:prstGeom>
          <a:solidFill>
            <a:schemeClr val="bg1"/>
          </a:solidFill>
        </p:spPr>
        <p:txBody>
          <a:bodyPr wrap="square" rtlCol="0">
            <a:spAutoFit/>
          </a:bodyPr>
          <a:lstStyle/>
          <a:p>
            <a:r>
              <a:rPr lang="en-US" dirty="0"/>
              <a:t>Phase 2: 150 Features, </a:t>
            </a:r>
            <a:r>
              <a:rPr lang="en-US" dirty="0" err="1"/>
              <a:t>XGBoost</a:t>
            </a:r>
            <a:r>
              <a:rPr lang="en-US" dirty="0"/>
              <a:t> </a:t>
            </a:r>
          </a:p>
        </p:txBody>
      </p:sp>
      <p:pic>
        <p:nvPicPr>
          <p:cNvPr id="8" name="Picture 7" descr="A screenshot of a cell phone&#10;&#10;Description automatically generated">
            <a:extLst>
              <a:ext uri="{FF2B5EF4-FFF2-40B4-BE49-F238E27FC236}">
                <a16:creationId xmlns:a16="http://schemas.microsoft.com/office/drawing/2014/main" id="{CBD0C73B-8E19-3D47-9E98-4BDDF6AFA208}"/>
              </a:ext>
            </a:extLst>
          </p:cNvPr>
          <p:cNvPicPr>
            <a:picLocks noChangeAspect="1"/>
          </p:cNvPicPr>
          <p:nvPr/>
        </p:nvPicPr>
        <p:blipFill rotWithShape="1">
          <a:blip r:embed="rId5"/>
          <a:srcRect t="24936"/>
          <a:stretch/>
        </p:blipFill>
        <p:spPr>
          <a:xfrm>
            <a:off x="114345" y="3172402"/>
            <a:ext cx="8668665" cy="1526872"/>
          </a:xfrm>
          <a:prstGeom prst="rect">
            <a:avLst/>
          </a:prstGeom>
          <a:noFill/>
        </p:spPr>
      </p:pic>
      <p:sp>
        <p:nvSpPr>
          <p:cNvPr id="11" name="TextBox 10">
            <a:extLst>
              <a:ext uri="{FF2B5EF4-FFF2-40B4-BE49-F238E27FC236}">
                <a16:creationId xmlns:a16="http://schemas.microsoft.com/office/drawing/2014/main" id="{DA3E528F-4ADE-F140-A4D3-34017277BBF1}"/>
              </a:ext>
            </a:extLst>
          </p:cNvPr>
          <p:cNvSpPr txBox="1"/>
          <p:nvPr/>
        </p:nvSpPr>
        <p:spPr>
          <a:xfrm>
            <a:off x="321012" y="3444652"/>
            <a:ext cx="4211010" cy="369332"/>
          </a:xfrm>
          <a:prstGeom prst="rect">
            <a:avLst/>
          </a:prstGeom>
          <a:solidFill>
            <a:schemeClr val="bg1"/>
          </a:solidFill>
        </p:spPr>
        <p:txBody>
          <a:bodyPr wrap="square" rtlCol="0">
            <a:spAutoFit/>
          </a:bodyPr>
          <a:lstStyle/>
          <a:p>
            <a:r>
              <a:rPr lang="en-US" dirty="0"/>
              <a:t>Phase 3: 328 Features, </a:t>
            </a:r>
            <a:r>
              <a:rPr lang="en-US" dirty="0" err="1"/>
              <a:t>CatBoost</a:t>
            </a:r>
            <a:endParaRPr lang="en-US" dirty="0"/>
          </a:p>
        </p:txBody>
      </p:sp>
      <p:sp>
        <p:nvSpPr>
          <p:cNvPr id="10" name="TextBox 9">
            <a:extLst>
              <a:ext uri="{FF2B5EF4-FFF2-40B4-BE49-F238E27FC236}">
                <a16:creationId xmlns:a16="http://schemas.microsoft.com/office/drawing/2014/main" id="{35F1D859-9D1E-EA41-BF43-F0C38C43575C}"/>
              </a:ext>
            </a:extLst>
          </p:cNvPr>
          <p:cNvSpPr txBox="1"/>
          <p:nvPr/>
        </p:nvSpPr>
        <p:spPr>
          <a:xfrm>
            <a:off x="7169742" y="3889394"/>
            <a:ext cx="1364476" cy="369332"/>
          </a:xfrm>
          <a:prstGeom prst="rect">
            <a:avLst/>
          </a:prstGeom>
          <a:noFill/>
        </p:spPr>
        <p:txBody>
          <a:bodyPr wrap="none" rtlCol="0">
            <a:spAutoFit/>
          </a:bodyPr>
          <a:lstStyle/>
          <a:p>
            <a:r>
              <a:rPr lang="en-US" dirty="0"/>
              <a:t>Rank: 3518</a:t>
            </a:r>
          </a:p>
        </p:txBody>
      </p:sp>
    </p:spTree>
    <p:extLst>
      <p:ext uri="{BB962C8B-B14F-4D97-AF65-F5344CB8AC3E}">
        <p14:creationId xmlns:p14="http://schemas.microsoft.com/office/powerpoint/2010/main" val="568570212"/>
      </p:ext>
    </p:extLst>
  </p:cSld>
  <p:clrMapOvr>
    <a:masterClrMapping/>
  </p:clrMapOvr>
</p:sld>
</file>

<file path=ppt/theme/theme1.xml><?xml version="1.0" encoding="utf-8"?>
<a:theme xmlns:a="http://schemas.openxmlformats.org/drawingml/2006/main" name="Ma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D4112C74-A76E-A244-A38B-7B589F31A3A0}" vid="{02DB7040-99DC-AA41-AC99-CF992BB610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sharepoint/v3/field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596</TotalTime>
  <Words>573</Words>
  <Application>Microsoft Macintosh PowerPoint</Application>
  <PresentationFormat>On-screen Show (16:9)</PresentationFormat>
  <Paragraphs>38</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Wingdings</vt:lpstr>
      <vt:lpstr>Main</vt:lpstr>
      <vt:lpstr>PowerPoint Presentation</vt:lpstr>
      <vt:lpstr>PowerPoint Presentation</vt:lpstr>
      <vt:lpstr>PowerPoint Presentation</vt:lpstr>
      <vt:lpstr>CatBoost</vt:lpstr>
      <vt:lpstr>Deep Learning</vt:lpstr>
      <vt:lpstr>Kaggle Score: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Features</dc:title>
  <dc:creator>Gu, Xin</dc:creator>
  <cp:lastModifiedBy>Gu, Xin</cp:lastModifiedBy>
  <cp:revision>18</cp:revision>
  <dcterms:created xsi:type="dcterms:W3CDTF">2019-12-06T18:03:29Z</dcterms:created>
  <dcterms:modified xsi:type="dcterms:W3CDTF">2019-12-07T05:29:37Z</dcterms:modified>
</cp:coreProperties>
</file>